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Roboto" panose="02000000000000000000" pitchFamily="2" charset="0"/>
      <p:regular r:id="rId8"/>
      <p:bold r:id="rId9"/>
    </p:embeddedFont>
    <p:embeddedFont>
      <p:font typeface="Saira Medium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813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audio" Target="../media/audio3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audio" Target="../media/audio4.wa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0" y="1916483"/>
            <a:ext cx="7335448" cy="2198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Integrity Management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for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Government Programs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87580" y="4427586"/>
            <a:ext cx="73354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powerful solution for government agencies struggling with data quality and validation challenges.</a:t>
            </a:r>
            <a:endParaRPr lang="en-US" sz="2000" dirty="0"/>
          </a:p>
        </p:txBody>
      </p:sp>
      <p:pic>
        <p:nvPicPr>
          <p:cNvPr id="6" name="Picture 5" descr="A triangle with a red white and blue triangle with a white circle and yellow stars&#10;&#10;AI-generated content may be incorrect.">
            <a:extLst>
              <a:ext uri="{FF2B5EF4-FFF2-40B4-BE49-F238E27FC236}">
                <a16:creationId xmlns:a16="http://schemas.microsoft.com/office/drawing/2014/main" id="{78A3938F-2E2D-F86E-33B4-F844BCAA2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637" y="5577318"/>
            <a:ext cx="2641334" cy="2272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3" name="voltage.wav"/>
          </p:stSnd>
        </p:sndAc>
      </p:transition>
    </mc:Choice>
    <mc:Fallback xmlns="">
      <p:transition spd="slow">
        <p:fade/>
        <p:sndAc>
          <p:stSnd>
            <p:snd r:embed="rId6" name="voltag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1227"/>
            <a:ext cx="6655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Integrity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3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Government programs face critical data quality issues that threaten program integrity and service delivery: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1687"/>
            <a:ext cx="4196358" cy="3348633"/>
          </a:xfrm>
          <a:prstGeom prst="roundRect">
            <a:avLst>
              <a:gd name="adj" fmla="val 609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43464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30" y="3420189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346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Duplicate Records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3464" y="4669036"/>
            <a:ext cx="36970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Multiple entries for the same beneficiary across databases, leading to redundant services and wasted resources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021687"/>
            <a:ext cx="4196358" cy="3348633"/>
          </a:xfrm>
          <a:prstGeom prst="roundRect">
            <a:avLst>
              <a:gd name="adj" fmla="val 609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66636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802" y="3420189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66636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Inconsistency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66636" y="4669036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Variations in names, birthdates, and addresses making it difficult to verify eligibility and track services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021687"/>
            <a:ext cx="4196358" cy="3348633"/>
          </a:xfrm>
          <a:prstGeom prst="roundRect">
            <a:avLst>
              <a:gd name="adj" fmla="val 609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89808" y="32713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974" y="3420189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8980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Manual Bottlenecks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89808" y="4669036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Staff spending hours on manual validation, delaying service delivery and program implementation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625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challenges create </a:t>
            </a:r>
            <a:r>
              <a:rPr lang="en-US" sz="1750" b="1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operational inefficiencies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increase the risk of improper payments and fraud.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E731F9-57D1-16D1-EFB9-1C09D1F76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8474" y="7752280"/>
            <a:ext cx="1876687" cy="352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  <p:sndAc>
          <p:stSnd>
            <p:snd r:embed="rId3" name="type.wav"/>
          </p:stSnd>
        </p:sndAc>
      </p:transition>
    </mc:Choice>
    <mc:Fallback xmlns="">
      <p:transition spd="slow">
        <p:fade/>
        <p:sndAc>
          <p:stSnd>
            <p:snd r:embed="rId8" name="typ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7" y="612933"/>
            <a:ext cx="5582365" cy="803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Introducing </a:t>
            </a:r>
            <a:r>
              <a:rPr lang="en-US" sz="43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DOLE v1.0.0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" y="1894523"/>
            <a:ext cx="5582364" cy="5582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3959" y="1866662"/>
            <a:ext cx="6943844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Deduplication and Official Linkage Engine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913959" y="3203972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solution designed specifically for government data quality teams: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913959" y="4117657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Automatically identifies duplicates using advanced matching algorithms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913959" y="4908828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Links and validates records against official master databases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913959" y="5343406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standardized reports for compliance and decision-making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913959" y="6134576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dedicated </a:t>
            </a:r>
            <a:r>
              <a:rPr lang="en-US" sz="1750" b="1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Auditor Tool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suspicious match review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F4D90-D7C4-8ECC-E8A9-0F1881301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8474" y="7752280"/>
            <a:ext cx="1876687" cy="352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0AA3BC-4AE5-EF91-952E-9942B7909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99" y="1779860"/>
            <a:ext cx="5582363" cy="5697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  <p:sndAc>
          <p:stSnd>
            <p:snd r:embed="rId3" name="whoosh.wav"/>
          </p:stSnd>
        </p:sndAc>
      </p:transition>
    </mc:Choice>
    <mc:Fallback xmlns="">
      <p:transition spd="slow">
        <p:fade/>
        <p:sndAc>
          <p:stSnd>
            <p:snd r:embed="rId7" name="whoosh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563404"/>
            <a:ext cx="5122188" cy="640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Core Capabilities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17113" y="1920597"/>
            <a:ext cx="6495693" cy="2616756"/>
          </a:xfrm>
          <a:prstGeom prst="roundRect">
            <a:avLst>
              <a:gd name="adj" fmla="val 4193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17113" y="1897737"/>
            <a:ext cx="6495693" cy="91440"/>
          </a:xfrm>
          <a:prstGeom prst="roundRect">
            <a:avLst>
              <a:gd name="adj" fmla="val 201663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613297"/>
            <a:ext cx="614601" cy="614601"/>
          </a:xfrm>
          <a:prstGeom prst="roundRect">
            <a:avLst>
              <a:gd name="adj" fmla="val 148779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3841909" y="1766888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44761" y="2432804"/>
            <a:ext cx="289679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High-Accuracy Matching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44761" y="2875717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algorithms detect nicknames, phonetic variations, and spelling differences with 98.7% accuracy in government datasets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44761" y="3654147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 Recognizes "William Smith," "Bill Smith," and "Wiliam Smyth" as potential matches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7594" y="1920597"/>
            <a:ext cx="6495693" cy="2616756"/>
          </a:xfrm>
          <a:prstGeom prst="roundRect">
            <a:avLst>
              <a:gd name="adj" fmla="val 4193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417594" y="1897737"/>
            <a:ext cx="6495693" cy="91440"/>
          </a:xfrm>
          <a:prstGeom prst="roundRect">
            <a:avLst>
              <a:gd name="adj" fmla="val 201663"/>
            </a:avLst>
          </a:prstGeom>
          <a:solidFill>
            <a:srgbClr val="FC8337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58080" y="1613297"/>
            <a:ext cx="614601" cy="614601"/>
          </a:xfrm>
          <a:prstGeom prst="roundRect">
            <a:avLst>
              <a:gd name="adj" fmla="val 148779"/>
            </a:avLst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10542389" y="1766888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45241" y="2432804"/>
            <a:ext cx="3562469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Excel Dashboard + PDF Export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45241" y="2875717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Familiar interface requires minimal training with color-coded results and confidence scores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45241" y="3654147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professional PDF reports for stakeholders and audit requirements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7113" y="5049441"/>
            <a:ext cx="6495693" cy="2616756"/>
          </a:xfrm>
          <a:prstGeom prst="roundRect">
            <a:avLst>
              <a:gd name="adj" fmla="val 4193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717113" y="5026581"/>
            <a:ext cx="6495693" cy="91440"/>
          </a:xfrm>
          <a:prstGeom prst="roundRect">
            <a:avLst>
              <a:gd name="adj" fmla="val 201663"/>
            </a:avLst>
          </a:prstGeom>
          <a:solidFill>
            <a:srgbClr val="FC8337"/>
          </a:solidFill>
          <a:ln/>
        </p:spPr>
      </p:sp>
      <p:sp>
        <p:nvSpPr>
          <p:cNvPr id="19" name="Shape 17"/>
          <p:cNvSpPr/>
          <p:nvPr/>
        </p:nvSpPr>
        <p:spPr>
          <a:xfrm>
            <a:off x="3657600" y="4742140"/>
            <a:ext cx="614601" cy="614601"/>
          </a:xfrm>
          <a:prstGeom prst="roundRect">
            <a:avLst>
              <a:gd name="adj" fmla="val 148779"/>
            </a:avLst>
          </a:prstGeom>
          <a:solidFill>
            <a:srgbClr val="FC8337"/>
          </a:solidFill>
          <a:ln/>
        </p:spPr>
      </p:sp>
      <p:sp>
        <p:nvSpPr>
          <p:cNvPr id="20" name="Text 18"/>
          <p:cNvSpPr/>
          <p:nvPr/>
        </p:nvSpPr>
        <p:spPr>
          <a:xfrm>
            <a:off x="3841909" y="4895731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44761" y="5561648"/>
            <a:ext cx="284226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Specialized Auditor Tool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944761" y="6004560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Deep-dive into suspicious matches with side-by-side comparison views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44761" y="6782991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decision history and maintain detailed audit logs for compliance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17594" y="5049441"/>
            <a:ext cx="6495693" cy="2616756"/>
          </a:xfrm>
          <a:prstGeom prst="roundRect">
            <a:avLst>
              <a:gd name="adj" fmla="val 4193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7417594" y="5026581"/>
            <a:ext cx="6495693" cy="91440"/>
          </a:xfrm>
          <a:prstGeom prst="roundRect">
            <a:avLst>
              <a:gd name="adj" fmla="val 201663"/>
            </a:avLst>
          </a:prstGeom>
          <a:solidFill>
            <a:srgbClr val="FC8337"/>
          </a:solidFill>
          <a:ln/>
        </p:spPr>
      </p:sp>
      <p:sp>
        <p:nvSpPr>
          <p:cNvPr id="26" name="Shape 24"/>
          <p:cNvSpPr/>
          <p:nvPr/>
        </p:nvSpPr>
        <p:spPr>
          <a:xfrm>
            <a:off x="10358080" y="4742140"/>
            <a:ext cx="614601" cy="614601"/>
          </a:xfrm>
          <a:prstGeom prst="roundRect">
            <a:avLst>
              <a:gd name="adj" fmla="val 148779"/>
            </a:avLst>
          </a:prstGeom>
          <a:solidFill>
            <a:srgbClr val="FC8337"/>
          </a:solidFill>
          <a:ln/>
        </p:spPr>
      </p:sp>
      <p:sp>
        <p:nvSpPr>
          <p:cNvPr id="27" name="Text 25"/>
          <p:cNvSpPr/>
          <p:nvPr/>
        </p:nvSpPr>
        <p:spPr>
          <a:xfrm>
            <a:off x="10542389" y="4895731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7645241" y="5561648"/>
            <a:ext cx="305276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Portable &amp; No Installation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7645241" y="6004560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USB-ready application works immediately on standard government workstations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645241" y="6782991"/>
            <a:ext cx="604039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IT department involvement or admin rights required for deployment</a:t>
            </a:r>
            <a:endParaRPr lang="en-US" sz="16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F656D0F-DB1C-3A28-97C3-5357CF416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8474" y="7752280"/>
            <a:ext cx="1876687" cy="352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635318"/>
            <a:ext cx="5626060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Security &amp; Compliance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071" y="1853565"/>
            <a:ext cx="7343775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Designed with government requirements in mind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1461968" y="2503289"/>
            <a:ext cx="2920365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100% Offline Operation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461968" y="3058239"/>
            <a:ext cx="2989302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 completely disconnected from networks, making it suitable for sensitive data environments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425916" y="250328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Zero Data Storage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5425916" y="3058239"/>
            <a:ext cx="2989302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Processes data in memory only - no permanent records retained after session ends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461968" y="4877276"/>
            <a:ext cx="3856196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Minimal System Requirements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461968" y="5432227"/>
            <a:ext cx="6953250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Compatible with standard government Windows PCs, including legacy systems</a:t>
            </a:r>
            <a:endParaRPr lang="en-US" sz="17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238" y="1880592"/>
            <a:ext cx="4928592" cy="492859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51238" y="7052786"/>
            <a:ext cx="492859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Compliant with Data Privacy handling requirements</a:t>
            </a: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86820-A79A-6F2D-A50A-2CA7715D0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8474" y="7752280"/>
            <a:ext cx="1876687" cy="352474"/>
          </a:xfrm>
          <a:prstGeom prst="rect">
            <a:avLst/>
          </a:prstGeom>
        </p:spPr>
      </p:pic>
    </p:spTree>
  </p:cSld>
  <p:clrMapOvr>
    <a:masterClrMapping/>
  </p:clrMapOvr>
  <p:transition spd="slow">
    <p:comb/>
    <p:sndAc>
      <p:stSnd>
        <p:snd r:embed="rId3" name="suction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334</Words>
  <Application>Microsoft Office PowerPoint</Application>
  <PresentationFormat>Custom</PresentationFormat>
  <Paragraphs>51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Roboto</vt:lpstr>
      <vt:lpstr>Saira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Alexis</dc:creator>
  <cp:lastModifiedBy>Alexis</cp:lastModifiedBy>
  <cp:revision>6</cp:revision>
  <dcterms:created xsi:type="dcterms:W3CDTF">2025-09-03T02:21:18Z</dcterms:created>
  <dcterms:modified xsi:type="dcterms:W3CDTF">2025-09-11T03:29:48Z</dcterms:modified>
</cp:coreProperties>
</file>